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2" r:id="rId5"/>
    <p:sldId id="261" r:id="rId6"/>
    <p:sldId id="275" r:id="rId7"/>
    <p:sldId id="298" r:id="rId8"/>
    <p:sldId id="276" r:id="rId9"/>
    <p:sldId id="299" r:id="rId10"/>
    <p:sldId id="300" r:id="rId11"/>
    <p:sldId id="301" r:id="rId12"/>
    <p:sldId id="263" r:id="rId13"/>
    <p:sldId id="294" r:id="rId14"/>
    <p:sldId id="278" r:id="rId15"/>
    <p:sldId id="288" r:id="rId16"/>
    <p:sldId id="283" r:id="rId17"/>
    <p:sldId id="287" r:id="rId18"/>
    <p:sldId id="289" r:id="rId19"/>
    <p:sldId id="290" r:id="rId20"/>
    <p:sldId id="291" r:id="rId21"/>
    <p:sldId id="266" r:id="rId22"/>
    <p:sldId id="292" r:id="rId23"/>
    <p:sldId id="296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406" y="-2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0" y="0"/>
            <a:ext cx="9144000" cy="6840760"/>
            <a:chOff x="0" y="0"/>
            <a:chExt cx="9144000" cy="6840760"/>
          </a:xfrm>
        </p:grpSpPr>
        <p:pic>
          <p:nvPicPr>
            <p:cNvPr id="2051" name="Picture 4" descr="Похожее изображение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40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827584" y="1484784"/>
              <a:ext cx="7692685" cy="15696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Сообщение из опыта работы на тему: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«Формирование навыков безопасного поведения дошкольников в быту»</a:t>
              </a:r>
            </a:p>
          </p:txBody>
        </p:sp>
        <p:sp>
          <p:nvSpPr>
            <p:cNvPr id="2053" name="TextBox 6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Муниципальное бюджетное дошкольное образовательное учреждение </a:t>
              </a:r>
            </a:p>
            <a:p>
              <a:pPr algn="ctr"/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детский сад № 29 г.Кузнецка</a:t>
              </a:r>
            </a:p>
            <a:p>
              <a:pPr algn="ctr"/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улица Маяковского, дом 53 – б, корпус 3</a:t>
              </a:r>
            </a:p>
            <a:p>
              <a:pPr algn="ctr"/>
              <a:r>
                <a:rPr lang="ru-RU" sz="1200">
                  <a:latin typeface="Times New Roman" pitchFamily="18" charset="0"/>
                  <a:cs typeface="Times New Roman" pitchFamily="18" charset="0"/>
                </a:rPr>
                <a:t>(МБДОУ ДС № 29 г.Кузнецка)</a:t>
              </a:r>
            </a:p>
          </p:txBody>
        </p:sp>
        <p:sp>
          <p:nvSpPr>
            <p:cNvPr id="2054" name="TextBox 7"/>
            <p:cNvSpPr txBox="1">
              <a:spLocks noChangeArrowheads="1"/>
            </p:cNvSpPr>
            <p:nvPr/>
          </p:nvSpPr>
          <p:spPr bwMode="auto">
            <a:xfrm>
              <a:off x="6372200" y="4797152"/>
              <a:ext cx="251857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Подготовила: Г.Р.Бикмаева</a:t>
              </a:r>
            </a:p>
            <a:p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воспитатель МБДОУ ДС № 29</a:t>
              </a:r>
            </a:p>
            <a:p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 г.Кузнецка</a:t>
              </a:r>
            </a:p>
          </p:txBody>
        </p:sp>
        <p:sp>
          <p:nvSpPr>
            <p:cNvPr id="2055" name="TextBox 8"/>
            <p:cNvSpPr txBox="1">
              <a:spLocks noChangeArrowheads="1"/>
            </p:cNvSpPr>
            <p:nvPr/>
          </p:nvSpPr>
          <p:spPr bwMode="auto">
            <a:xfrm>
              <a:off x="4211960" y="6273225"/>
              <a:ext cx="85561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Кузнецк,</a:t>
              </a:r>
            </a:p>
            <a:p>
              <a:pPr algn="ctr"/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2019г.</a:t>
              </a:r>
            </a:p>
          </p:txBody>
        </p:sp>
        <p:pic>
          <p:nvPicPr>
            <p:cNvPr id="2056" name="Picture 14" descr="Похожее изображение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04048" y="5445224"/>
              <a:ext cx="922090" cy="798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8" descr="Похожее изображение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39952" y="4365104"/>
              <a:ext cx="1090606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18" descr="Похожее изображение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23728" y="3284984"/>
              <a:ext cx="2024225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16" descr="Похожее изображение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993" t="10080" r="17786" b="4240"/>
            <a:stretch>
              <a:fillRect/>
            </a:stretch>
          </p:blipFill>
          <p:spPr bwMode="auto">
            <a:xfrm>
              <a:off x="2987824" y="4365104"/>
              <a:ext cx="576064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0" name="Picture 2" descr="https://image.pbs.org/poster_images/assets/ylcd7n8d1artlog24h99.png.resize.710x39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914912"/>
            <a:ext cx="2683312" cy="1943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 раздел «Ребенок на улице»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5" y="785794"/>
          <a:ext cx="8215371" cy="382869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85885"/>
                <a:gridCol w="4572032"/>
                <a:gridCol w="2357454"/>
              </a:tblGrid>
              <a:tr h="3234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Arial"/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проведения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3402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Ребенок на улице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Обучать детей правильному, безопасному поведению при общении с посторонними людьми: не соглашаться ни на какие предложения незнакомых взрослых.</a:t>
                      </a:r>
                    </a:p>
                    <a:p>
                      <a:pPr>
                        <a:buFont typeface="Arial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Развивать наблюдательность и осмотрительность при общении с незнакомыми людьми.</a:t>
                      </a:r>
                    </a:p>
                    <a:p>
                      <a:pPr>
                        <a:buFont typeface="Arial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Продолжать формировать элементарные представления о добре и зле.</a:t>
                      </a:r>
                    </a:p>
                    <a:p>
                      <a:pPr>
                        <a:buFont typeface="Arial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Закрепить с каждым ребенком знание его имени, фамилии, домашнего адреса</a:t>
                      </a:r>
                      <a:r>
                        <a:rPr lang="ru-RU" sz="1400" b="0" dirty="0" smtClean="0">
                          <a:latin typeface="+mn-lt"/>
                          <a:cs typeface="+mn-cs"/>
                        </a:rPr>
                        <a:t>.</a:t>
                      </a:r>
                      <a:r>
                        <a:rPr lang="ru-RU" sz="1400" dirty="0" smtClean="0"/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Беседа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«Ты остался один», «Что делать,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если ты потерялся?»;</a:t>
                      </a:r>
                    </a:p>
                    <a:p>
                      <a:r>
                        <a:rPr lang="ru-RU" sz="1400" b="1" u="sng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400" b="1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/и 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«Свой - чужой», «Незнакомец», «Опасно – неопасно», «Знаешь ли ты?», «Опиши свою маму»;</a:t>
                      </a:r>
                    </a:p>
                    <a:p>
                      <a:r>
                        <a:rPr lang="ru-RU" sz="1400" b="1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худ. лит. 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«Три поросенка», «Колобок», «Гуси-лебеди»;</a:t>
                      </a:r>
                    </a:p>
                    <a:p>
                      <a:r>
                        <a:rPr lang="ru-RU" sz="1400" b="1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моделирование ситуаций 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«Я потерялся», «Что случилось с колобком, который ушёл без спроса?»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s://avatars.mds.yandex.net/get-pdb/401063/e5a8548f-445e-4ae5-9815-e43bc2578ba6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214290"/>
            <a:ext cx="1958521" cy="2057270"/>
          </a:xfrm>
          <a:prstGeom prst="rect">
            <a:avLst/>
          </a:prstGeom>
          <a:noFill/>
        </p:spPr>
      </p:pic>
      <p:pic>
        <p:nvPicPr>
          <p:cNvPr id="5" name="Picture 2" descr="http://printonic.ru/uploads/images/2016/02/22/img_56cabd31db83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285992"/>
            <a:ext cx="2021608" cy="221457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5444" t="1818" r="22417" b="1818"/>
          <a:stretch>
            <a:fillRect/>
          </a:stretch>
        </p:blipFill>
        <p:spPr bwMode="auto">
          <a:xfrm rot="5400000">
            <a:off x="428596" y="428604"/>
            <a:ext cx="378621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cdn01.ru/files/users/images/5a/17/5a17e1bcd18af63840075522ff0458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4500570"/>
            <a:ext cx="1872914" cy="213154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21429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 – ПРОСТРАНСТВЕННАЯ СРЕДА</a:t>
            </a:r>
          </a:p>
        </p:txBody>
      </p:sp>
      <p:pic>
        <p:nvPicPr>
          <p:cNvPr id="15364" name="Picture 4" descr="http://www.xn--29-vlchjg4b3bxd.xn--p1ai/upload/iblock/4d1/4d14b2ced3c17b1505c5ea39a25f9c7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3786190"/>
            <a:ext cx="1690646" cy="1202472"/>
          </a:xfrm>
          <a:prstGeom prst="rect">
            <a:avLst/>
          </a:prstGeom>
          <a:noFill/>
        </p:spPr>
      </p:pic>
      <p:pic>
        <p:nvPicPr>
          <p:cNvPr id="16386" name="Picture 2" descr="https://71sp.ru/upload/iblock/9d4/9d415466b908e5d0b25e19b81703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3874" y="5376512"/>
            <a:ext cx="1571636" cy="1147295"/>
          </a:xfrm>
          <a:prstGeom prst="rect">
            <a:avLst/>
          </a:prstGeom>
          <a:noFill/>
        </p:spPr>
      </p:pic>
      <p:pic>
        <p:nvPicPr>
          <p:cNvPr id="16388" name="Picture 4" descr="http://sdumki.ru/components/com_jshopping/files/img_products/full_113509-46467-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2285992"/>
            <a:ext cx="1571636" cy="1145548"/>
          </a:xfrm>
          <a:prstGeom prst="rect">
            <a:avLst/>
          </a:prstGeom>
          <a:noFill/>
        </p:spPr>
      </p:pic>
      <p:pic>
        <p:nvPicPr>
          <p:cNvPr id="16390" name="Picture 6" descr="https://xn--1001-83dr8ar7c4a9c.xn--p1ai/image/cache/data/razvivayushchie-igrushki/nastolnye-igry/27317-650x650.jpg"/>
          <p:cNvPicPr>
            <a:picLocks noChangeAspect="1" noChangeArrowheads="1"/>
          </p:cNvPicPr>
          <p:nvPr/>
        </p:nvPicPr>
        <p:blipFill>
          <a:blip r:embed="rId6" cstate="print"/>
          <a:srcRect t="15105" b="16234"/>
          <a:stretch>
            <a:fillRect/>
          </a:stretch>
        </p:blipFill>
        <p:spPr bwMode="auto">
          <a:xfrm>
            <a:off x="7358082" y="857232"/>
            <a:ext cx="1570150" cy="1078077"/>
          </a:xfrm>
          <a:prstGeom prst="rect">
            <a:avLst/>
          </a:prstGeom>
          <a:noFill/>
        </p:spPr>
      </p:pic>
      <p:pic>
        <p:nvPicPr>
          <p:cNvPr id="16392" name="Picture 8" descr="https://my-book-shop.ru/image/product/3/1737232.jpg"/>
          <p:cNvPicPr>
            <a:picLocks noChangeAspect="1" noChangeArrowheads="1"/>
          </p:cNvPicPr>
          <p:nvPr/>
        </p:nvPicPr>
        <p:blipFill>
          <a:blip r:embed="rId7" cstate="print"/>
          <a:srcRect l="11111" r="13333"/>
          <a:stretch>
            <a:fillRect/>
          </a:stretch>
        </p:blipFill>
        <p:spPr bwMode="auto">
          <a:xfrm>
            <a:off x="214282" y="4857760"/>
            <a:ext cx="1295409" cy="1714512"/>
          </a:xfrm>
          <a:prstGeom prst="rect">
            <a:avLst/>
          </a:prstGeom>
          <a:noFill/>
        </p:spPr>
      </p:pic>
      <p:pic>
        <p:nvPicPr>
          <p:cNvPr id="16394" name="Picture 10" descr="https://im0-tub-ru.yandex.net/i?id=793928d1f22231530665b305965ab0da&amp;n=33&amp;w=144&amp;h=18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2786058"/>
            <a:ext cx="1316882" cy="1719263"/>
          </a:xfrm>
          <a:prstGeom prst="rect">
            <a:avLst/>
          </a:prstGeom>
          <a:noFill/>
        </p:spPr>
      </p:pic>
      <p:pic>
        <p:nvPicPr>
          <p:cNvPr id="16396" name="Picture 12" descr="https://infodoski.ru/images/detailed/6/33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785794"/>
            <a:ext cx="1269398" cy="169147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7356" y="4429132"/>
            <a:ext cx="2862301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1" cstate="print"/>
          <a:srcRect l="11962" r="8583"/>
          <a:stretch>
            <a:fillRect/>
          </a:stretch>
        </p:blipFill>
        <p:spPr bwMode="auto">
          <a:xfrm rot="5400000">
            <a:off x="4719632" y="4352938"/>
            <a:ext cx="2357452" cy="222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 t="22641"/>
          <a:stretch>
            <a:fillRect/>
          </a:stretch>
        </p:blipFill>
        <p:spPr bwMode="auto">
          <a:xfrm>
            <a:off x="1679983" y="1000108"/>
            <a:ext cx="542767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ИГРОВОЕ МОДЕЛИРОВАНИЕ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-10000"/>
          </a:blip>
          <a:srcRect l="6000" b="22523"/>
          <a:stretch>
            <a:fillRect/>
          </a:stretch>
        </p:blipFill>
        <p:spPr bwMode="auto">
          <a:xfrm>
            <a:off x="571472" y="642918"/>
            <a:ext cx="3500462" cy="256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00364" y="3714752"/>
            <a:ext cx="3383295" cy="253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C:\Users\Рафаиль\Desktop\19 ГРУППА\IMG_20161130_162710.jpg"/>
          <p:cNvPicPr>
            <a:picLocks noChangeAspect="1" noChangeArrowheads="1"/>
          </p:cNvPicPr>
          <p:nvPr/>
        </p:nvPicPr>
        <p:blipFill>
          <a:blip r:embed="rId5" cstate="print"/>
          <a:srcRect b="6711"/>
          <a:stretch>
            <a:fillRect/>
          </a:stretch>
        </p:blipFill>
        <p:spPr bwMode="auto">
          <a:xfrm>
            <a:off x="5143504" y="642918"/>
            <a:ext cx="364789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ррр\Desktop\17 гр\20191029_1544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500034" y="3357562"/>
            <a:ext cx="2500330" cy="333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23692" y="3734696"/>
            <a:ext cx="3000396" cy="2246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65646" y="3740378"/>
            <a:ext cx="3526111" cy="270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45832" y="3681240"/>
            <a:ext cx="35010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J:\фото работа\фото 17 гр\IMG_20190524_094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714926"/>
            <a:ext cx="3522754" cy="2642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692696"/>
            <a:ext cx="3600400" cy="258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proprikol.ru/wp-content/uploads/2019/09/kartinki-na-prozrachnom-fone-dlya-detej-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2396" y="5443832"/>
            <a:ext cx="1571604" cy="1414168"/>
          </a:xfrm>
          <a:prstGeom prst="rect">
            <a:avLst/>
          </a:prstGeom>
          <a:noFill/>
        </p:spPr>
      </p:pic>
      <p:pic>
        <p:nvPicPr>
          <p:cNvPr id="13" name="Picture 7" descr="C:\Users\Рафаиль\Desktop\19 ГРУППА\P1080103.JPG"/>
          <p:cNvPicPr>
            <a:picLocks noChangeAspect="1" noChangeArrowheads="1"/>
          </p:cNvPicPr>
          <p:nvPr/>
        </p:nvPicPr>
        <p:blipFill>
          <a:blip r:embed="rId8" cstate="print"/>
          <a:srcRect r="8333"/>
          <a:stretch>
            <a:fillRect/>
          </a:stretch>
        </p:blipFill>
        <p:spPr bwMode="auto">
          <a:xfrm>
            <a:off x="2928926" y="3786190"/>
            <a:ext cx="322045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3643338" cy="272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7409" r="16529"/>
          <a:stretch>
            <a:fillRect/>
          </a:stretch>
        </p:blipFill>
        <p:spPr bwMode="auto">
          <a:xfrm rot="5400000">
            <a:off x="536335" y="3679591"/>
            <a:ext cx="328498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 rot="5400000">
            <a:off x="4303784" y="1351891"/>
            <a:ext cx="5072099" cy="379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s://i.pinimg.com/originals/a4/13/0c/a4130c8f62635cfc6849af95390ba9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4583569"/>
            <a:ext cx="1683079" cy="2274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6736"/>
          <a:stretch>
            <a:fillRect/>
          </a:stretch>
        </p:blipFill>
        <p:spPr bwMode="auto">
          <a:xfrm>
            <a:off x="251520" y="3933056"/>
            <a:ext cx="396329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J:\фото работа\фото 17 гр\IMG-4fa7faa68f62244b56be7e47379bc31d-V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19888" b="28025"/>
          <a:stretch>
            <a:fillRect/>
          </a:stretch>
        </p:blipFill>
        <p:spPr bwMode="auto">
          <a:xfrm>
            <a:off x="5004048" y="1124744"/>
            <a:ext cx="3744416" cy="2658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b="2041"/>
          <a:stretch>
            <a:fillRect/>
          </a:stretch>
        </p:blipFill>
        <p:spPr bwMode="auto">
          <a:xfrm>
            <a:off x="5076056" y="3861048"/>
            <a:ext cx="3648517" cy="278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 b="7311"/>
          <a:stretch>
            <a:fillRect/>
          </a:stretch>
        </p:blipFill>
        <p:spPr bwMode="auto">
          <a:xfrm>
            <a:off x="251520" y="1124744"/>
            <a:ext cx="3813434" cy="2646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500034" y="0"/>
            <a:ext cx="7929618" cy="10001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28596" y="0"/>
            <a:ext cx="8001056" cy="9286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https://st1.stranamam.ru/data/cache/2012feb/10/03/3694916_59027-65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1000108"/>
            <a:ext cx="1618337" cy="2000264"/>
          </a:xfrm>
          <a:prstGeom prst="rect">
            <a:avLst/>
          </a:prstGeom>
          <a:noFill/>
        </p:spPr>
      </p:pic>
      <p:pic>
        <p:nvPicPr>
          <p:cNvPr id="41988" name="Picture 4" descr="https://im0-tub-ru.yandex.net/i?id=e083afd21537ec5b42453cf1e03f06bc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1670443" cy="2190745"/>
          </a:xfrm>
          <a:prstGeom prst="rect">
            <a:avLst/>
          </a:prstGeom>
          <a:noFill/>
        </p:spPr>
      </p:pic>
      <p:pic>
        <p:nvPicPr>
          <p:cNvPr id="2" name="Picture 2" descr="http://www.bookin.org.ru/book/53818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142984"/>
            <a:ext cx="1631091" cy="2143116"/>
          </a:xfrm>
          <a:prstGeom prst="rect">
            <a:avLst/>
          </a:prstGeom>
          <a:noFill/>
        </p:spPr>
      </p:pic>
      <p:pic>
        <p:nvPicPr>
          <p:cNvPr id="8196" name="Picture 4" descr="https://avatars.mds.yandex.net/get-pdb/28866/73ecb49f-6ab2-4e98-b0d4-3c8db24536bf/s1200?webp=fal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1500174"/>
            <a:ext cx="1571041" cy="2071702"/>
          </a:xfrm>
          <a:prstGeom prst="rect">
            <a:avLst/>
          </a:prstGeom>
          <a:noFill/>
        </p:spPr>
      </p:pic>
      <p:pic>
        <p:nvPicPr>
          <p:cNvPr id="8198" name="Picture 6" descr="https://book24.kz/upload/iblock/1f7/1f7b08c1ce711de0888ad66f3a0139a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1714488"/>
            <a:ext cx="1553777" cy="2071702"/>
          </a:xfrm>
          <a:prstGeom prst="rect">
            <a:avLst/>
          </a:prstGeom>
          <a:noFill/>
        </p:spPr>
      </p:pic>
      <p:sp>
        <p:nvSpPr>
          <p:cNvPr id="8200" name="AutoShape 8" descr="https://mmedia.ozone.ru/multimedia/10193968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https://mmedia.ozone.ru/multimedia/10193968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4" name="Picture 12" descr="https://cdn1.ozone.ru/multimedia/10194869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000504"/>
            <a:ext cx="1732146" cy="2271666"/>
          </a:xfrm>
          <a:prstGeom prst="rect">
            <a:avLst/>
          </a:prstGeom>
          <a:noFill/>
        </p:spPr>
      </p:pic>
      <p:pic>
        <p:nvPicPr>
          <p:cNvPr id="8206" name="Picture 14" descr="https://fantasticbook.ru/pict/10215590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736" y="4143380"/>
            <a:ext cx="1703707" cy="1998484"/>
          </a:xfrm>
          <a:prstGeom prst="rect">
            <a:avLst/>
          </a:prstGeom>
          <a:noFill/>
        </p:spPr>
      </p:pic>
      <p:pic>
        <p:nvPicPr>
          <p:cNvPr id="8208" name="Picture 16" descr="https://knigidetstva.com/wp-content/uploads/2019/06/978-5-9930-1585-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3929066"/>
            <a:ext cx="1664932" cy="2398962"/>
          </a:xfrm>
          <a:prstGeom prst="rect">
            <a:avLst/>
          </a:prstGeom>
          <a:noFill/>
        </p:spPr>
      </p:pic>
      <p:pic>
        <p:nvPicPr>
          <p:cNvPr id="9218" name="Picture 2" descr="https://ds05.infourok.ru/uploads/ex/0a71/0007e628-5b3923c1/hello_html_25a63ff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0826" y="5033251"/>
            <a:ext cx="2524184" cy="1824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2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C:\Users\ррр\Desktop\17 гр\20191028_093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15591" y="3665810"/>
            <a:ext cx="3750625" cy="263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r="18533"/>
          <a:stretch>
            <a:fillRect/>
          </a:stretch>
        </p:blipFill>
        <p:spPr bwMode="auto">
          <a:xfrm>
            <a:off x="2714612" y="3500438"/>
            <a:ext cx="352839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8229600" cy="5715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63579" y="3577582"/>
            <a:ext cx="3645023" cy="2915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214942" y="642918"/>
            <a:ext cx="3357586" cy="2513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3" descr="ÐÐ°ÑÑÐ¸Ð½ÐºÐ¸ Ð¿Ð¾ Ð·Ð°Ð¿ÑÐ¾ÑÑ ÐºÐ°ÑÑÐ¸Ð½ÐºÐ° ÐºÑÐ°ÑÐºÐ¸ Ð±ÐµÐ· ÑÐ¾Ð½Ð° Ð´Ð»Ñ Ð´ÐµÑÐµÐ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72049"/>
            <a:ext cx="1238571" cy="17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ÐÐ°ÑÑÐ¸Ð½ÐºÐ¸ Ð¿Ð¾ Ð·Ð°Ð¿ÑÐ¾ÑÑ ÐºÐ°ÑÑÐ¸Ð½ÐºÐ° ÐºÑÐ°ÑÐºÐ¸ Ð±ÐµÐ· ÑÐ¾Ð½Ð° Ð´Ð»Ñ Ð´ÐµÑÐµÐ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5429" y="0"/>
            <a:ext cx="1238571" cy="17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detsad61.odinedu.ru/assets/img/detsad61/2016/10/%D0%B1%D1%8B%D1%82%D0%BE%D0%B2%D1%8B%D0%B5%D0%BF%D1%80%20(1).png"/>
          <p:cNvPicPr>
            <a:picLocks noChangeAspect="1" noChangeArrowheads="1"/>
          </p:cNvPicPr>
          <p:nvPr/>
        </p:nvPicPr>
        <p:blipFill>
          <a:blip r:embed="rId8" cstate="print"/>
          <a:srcRect l="19672" t="14368" b="13792"/>
          <a:stretch>
            <a:fillRect/>
          </a:stretch>
        </p:blipFill>
        <p:spPr bwMode="auto">
          <a:xfrm>
            <a:off x="571472" y="785794"/>
            <a:ext cx="385816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МНЕМОТАБЛИЦЫ И АЛГОРИТМЫ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692696"/>
            <a:ext cx="3635896" cy="2732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635896" y="836712"/>
            <a:ext cx="3415958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https://avatars.mds.yandex.net/get-pdb/1620281/a67fd2e9-11f7-4685-90e7-c9c6ef16259f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285992"/>
            <a:ext cx="1911330" cy="1433498"/>
          </a:xfrm>
          <a:prstGeom prst="rect">
            <a:avLst/>
          </a:prstGeom>
          <a:noFill/>
        </p:spPr>
      </p:pic>
      <p:pic>
        <p:nvPicPr>
          <p:cNvPr id="7" name="Picture 4" descr="https://avatars.mds.yandex.net/get-pdb/936467/d5c28cd8-5922-4854-a0a5-1c84ec8fa30c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571876"/>
            <a:ext cx="2286016" cy="1714512"/>
          </a:xfrm>
          <a:prstGeom prst="rect">
            <a:avLst/>
          </a:prstGeom>
          <a:noFill/>
        </p:spPr>
      </p:pic>
      <p:pic>
        <p:nvPicPr>
          <p:cNvPr id="8" name="Picture 10" descr="https://ds05.infourok.ru/uploads/ex/0d54/00063b5b-1bec3d74/img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5072074"/>
            <a:ext cx="2197053" cy="164779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lum bright="10000" contrast="10000"/>
          </a:blip>
          <a:srcRect l="20653"/>
          <a:stretch>
            <a:fillRect/>
          </a:stretch>
        </p:blipFill>
        <p:spPr bwMode="auto">
          <a:xfrm rot="5400000">
            <a:off x="269770" y="3698780"/>
            <a:ext cx="3284986" cy="3033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Безопасность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– это « ... состояние защищенности жизненно важных интересов личности, общества и государства от внутренних и внешних угроз»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Ст. 1 Закона Российской Федерации от 5 марта 1992 г. № 2446—I «О безопасности»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6" descr="https://i.pinimg.com/originals/cd/75/e8/cd75e89fcfa69587b045f18218d7df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0" y="2714620"/>
            <a:ext cx="50958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857752" y="642918"/>
            <a:ext cx="403244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Рафаиль\Desktop\19 ГРУППА\IMG_20161005_105109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t="6920" b="19272"/>
          <a:stretch>
            <a:fillRect/>
          </a:stretch>
        </p:blipFill>
        <p:spPr bwMode="auto">
          <a:xfrm>
            <a:off x="5643570" y="3643314"/>
            <a:ext cx="2443806" cy="295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59056"/>
            <a:ext cx="4104456" cy="299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6383"/>
          <a:stretch>
            <a:fillRect/>
          </a:stretch>
        </p:blipFill>
        <p:spPr bwMode="auto">
          <a:xfrm rot="5400000">
            <a:off x="542355" y="4029629"/>
            <a:ext cx="3143240" cy="251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b="-2344"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0" y="18891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СЕМЬЯМИ ВОСПИТАННИКОВ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830" y="785794"/>
            <a:ext cx="324150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K:\DCIM\108_PANA\P108058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3643314"/>
            <a:ext cx="3447234" cy="2593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J:\семейный праздник\P1080508.JPG"/>
          <p:cNvPicPr>
            <a:picLocks noChangeAspect="1" noChangeArrowheads="1"/>
          </p:cNvPicPr>
          <p:nvPr/>
        </p:nvPicPr>
        <p:blipFill>
          <a:blip r:embed="rId5" cstate="print"/>
          <a:srcRect b="7827"/>
          <a:stretch>
            <a:fillRect/>
          </a:stretch>
        </p:blipFill>
        <p:spPr bwMode="auto">
          <a:xfrm>
            <a:off x="5530116" y="836712"/>
            <a:ext cx="36138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785794"/>
            <a:ext cx="2304256" cy="267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5724129" y="3789040"/>
            <a:ext cx="3419872" cy="2450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 l="11976" r="12216"/>
          <a:stretch>
            <a:fillRect/>
          </a:stretch>
        </p:blipFill>
        <p:spPr bwMode="auto">
          <a:xfrm rot="5400000">
            <a:off x="-174764" y="3891796"/>
            <a:ext cx="2504322" cy="215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85794"/>
            <a:ext cx="374441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27784" y="4119035"/>
            <a:ext cx="3658728" cy="273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8581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«ОДИН ДОМА»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42826" y="3943440"/>
            <a:ext cx="3333574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692696"/>
            <a:ext cx="3674831" cy="278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082152" y="3776142"/>
            <a:ext cx="3429000" cy="269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У детей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 сформированы знаний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правильном поведении при контакте с незнакомыми людьми; развиты представления об источниках опасности в быту, о способах обращения с потенциально опасными предметами домашнего обихода, понимают необходимость соблюдения мер предосторожности.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У родителей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 установились доверительные отношения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между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педагогами;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повысился  родительский опыт, знаниями по формированию у дошкольников основ безопасности.</a:t>
            </a:r>
          </a:p>
          <a:p>
            <a:pPr algn="ctr">
              <a:buNone/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ПЕРСПЕКТИВЫ НА БУДУЩЕЕ: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Продолжение работы по данной теме;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Обогащение развивающей среды с детьми по формированию основ безопасности жизнедеятельности дошкольников.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2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3.bp.blogspot.com/-PJ4g7YAg_0I/WvntaamQveI/AAAAAAAAA_E/kDa2GR6oVlccXZEhE1_Wn8Tx5ZUPqZgJwCLcBGAs/s1600/8d14e2901dc3ef6054d34cce9145f5b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8" y="0"/>
            <a:ext cx="2285992" cy="2285992"/>
          </a:xfrm>
          <a:prstGeom prst="rect">
            <a:avLst/>
          </a:prstGeom>
          <a:noFill/>
        </p:spPr>
      </p:pic>
      <p:pic>
        <p:nvPicPr>
          <p:cNvPr id="1028" name="Picture 4" descr="http://sch10.soligorsk.edu.by/be/sm_full.aspx?guid=85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143380"/>
            <a:ext cx="8401005" cy="251976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000100" y="1500188"/>
            <a:ext cx="7500990" cy="250031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 descr="https://www.busd.k12.ca.us/cms/lib/CA02204429/Centricity/Domain/56/Images/1330f430b92459df64ce9f0fbdd80b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4286250"/>
            <a:ext cx="364331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Заголовок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sp>
        <p:nvSpPr>
          <p:cNvPr id="4101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знакомство с бытовыми источниками опасности, с необходимыми действиями в случае опасности, формирование представления о способах безопасного поведения в быту;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воспитание чувства взаимопомощи и товарищества.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2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8596" y="2643182"/>
            <a:ext cx="2428892" cy="5715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системность и последовательность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7554" y="2714620"/>
            <a:ext cx="2000264" cy="5715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доступность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768" y="2714620"/>
            <a:ext cx="1785950" cy="5715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включение в деятельность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3643314"/>
            <a:ext cx="2071702" cy="5715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динамичность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43702" y="3714752"/>
            <a:ext cx="1571636" cy="5715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4286256"/>
            <a:ext cx="2214578" cy="5715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психологическая комфортность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4678" y="500042"/>
            <a:ext cx="2786082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принципы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 flipV="1">
            <a:off x="1785918" y="1500174"/>
            <a:ext cx="1571636" cy="10572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6200000" flipH="1">
            <a:off x="5393537" y="1821645"/>
            <a:ext cx="2000264" cy="150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072198" y="1500174"/>
            <a:ext cx="1714512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4179091" y="2107397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2357422" y="2000240"/>
            <a:ext cx="2000264" cy="1143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6200000" flipH="1">
            <a:off x="4321967" y="2678901"/>
            <a:ext cx="2428892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714347" y="426766"/>
            <a:ext cx="7602565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FontTx/>
              <a:buChar char="-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НОД;</a:t>
            </a:r>
          </a:p>
          <a:p>
            <a:pPr eaLnBrk="0" hangingPunct="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дидактические, подвижные, сюжетно – ролевые игры, игры – </a:t>
            </a:r>
          </a:p>
          <a:p>
            <a:pPr eaLnBrk="0" hangingPunct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тренинги;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чтение художественной литературы,  заучивание стихотворений, заучивание  правил безопасного поведения, отгадывание загадок;</a:t>
            </a:r>
          </a:p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обыгрывание ситуаций правильного и неправильного поведения;</a:t>
            </a:r>
          </a:p>
          <a:p>
            <a:pPr eaLnBrk="0" hangingPunct="0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сбор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фотоматериалов и рассматривание иллюстраций по теме, </a:t>
            </a:r>
          </a:p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просмотр мультфильмов;</a:t>
            </a:r>
          </a:p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трудовая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продуктивная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деятельность;</a:t>
            </a:r>
          </a:p>
          <a:p>
            <a:pPr eaLnBrk="0" hangingPunct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-наблюдения, экскурсии;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театрализованные представления, досуги, развлечения;</a:t>
            </a:r>
          </a:p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встречи с интересными людьми;</a:t>
            </a:r>
          </a:p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участие в различных конкурсах;</a:t>
            </a:r>
          </a:p>
          <a:p>
            <a:pPr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личный пример взрослых.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428596" y="142852"/>
            <a:ext cx="7801004" cy="64296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ОБРАЗОВАТЕЛЬНОЙ ДЕЯТЕЛЬНОСТИ: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Тематический план 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928670"/>
            <a:ext cx="8401080" cy="5197493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1 раздел «Ребенок и незнакомые взрослые»</a:t>
            </a: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0033" y="1571612"/>
          <a:ext cx="8072492" cy="407575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0067"/>
                <a:gridCol w="2357454"/>
                <a:gridCol w="2500330"/>
                <a:gridCol w="2714641"/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проведения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75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 несовпадении приятной внешности и добрых намерений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Объяснить ребенку, что приятная внешность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незнакомого человека не всегда означает  его добрые намерения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ru-RU" sz="1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Беседа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 «чужих» и «близких» людей»,  «Что делать, если ты потерялся», «Звонок по телефону»,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«Звонок в дверь»;</a:t>
                      </a:r>
                    </a:p>
                    <a:p>
                      <a:pPr algn="l"/>
                      <a:r>
                        <a:rPr lang="ru-RU" sz="1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проблемные, ситуаций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: «Как ты поступишь?», «Игры во дворе», «Найди ошибку», «Будь внимательным»; </a:t>
                      </a:r>
                    </a:p>
                    <a:p>
                      <a:pPr algn="l"/>
                      <a:r>
                        <a:rPr lang="ru-RU" sz="1400" b="1" u="sng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/ и: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«Хорошо - плохо», «Посмотри – подумай - объясни», «Закончи слово», «Я знаю»;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худ. </a:t>
                      </a:r>
                      <a:r>
                        <a:rPr lang="ru-RU" sz="1400" b="1" u="sng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лит-ры</a:t>
                      </a:r>
                      <a:r>
                        <a:rPr lang="ru-RU" sz="1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«Волк и семеро  козлят», «Красная Шапочка».;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sng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</a:t>
                      </a:r>
                      <a:r>
                        <a:rPr lang="ru-RU" sz="14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нсценировка сказки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«Кот, петух, лиса»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75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Опасные ситуации контактов с незнакомыми людьми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Вырабатывать навыки правильного поведения в экстремальных ситуациях, при контакте с опасными людьми.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4426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Если чужой приходит в дом</a:t>
                      </a:r>
                    </a:p>
                    <a:p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Научить детей правильно себя вести в случае,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когда в дом приходит незнакомец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7449" r="5176"/>
          <a:stretch>
            <a:fillRect/>
          </a:stretch>
        </p:blipFill>
        <p:spPr bwMode="auto">
          <a:xfrm rot="5400000">
            <a:off x="453600" y="3454006"/>
            <a:ext cx="302182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t="8349"/>
          <a:stretch>
            <a:fillRect/>
          </a:stretch>
        </p:blipFill>
        <p:spPr bwMode="auto">
          <a:xfrm>
            <a:off x="357158" y="285728"/>
            <a:ext cx="4071966" cy="279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i.pinimg.com/736x/30/a8/bf/30a8bfa2f075e4c8a31e81760d08e2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14290"/>
            <a:ext cx="2143107" cy="257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s://avatars.mds.yandex.net/get-pdb/1221543/9ac4c06e-da1e-44e0-abf4-bd66ec6d7d15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429132"/>
            <a:ext cx="2178250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assets.discours.io/unsafe/900x/production/image/e879f0a0-67c3-11e9-bc0b-6357e301dbbc.tif"/>
          <p:cNvPicPr>
            <a:picLocks noChangeAspect="1" noChangeArrowheads="1"/>
          </p:cNvPicPr>
          <p:nvPr/>
        </p:nvPicPr>
        <p:blipFill>
          <a:blip r:embed="rId7" cstate="print"/>
          <a:srcRect l="31068" r="1790"/>
          <a:stretch>
            <a:fillRect/>
          </a:stretch>
        </p:blipFill>
        <p:spPr bwMode="auto">
          <a:xfrm>
            <a:off x="6143636" y="2500306"/>
            <a:ext cx="2286016" cy="2409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 раздел «Ребенок дома»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857232"/>
          <a:ext cx="8215370" cy="5156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71504"/>
                <a:gridCol w="2571768"/>
                <a:gridCol w="2643206"/>
                <a:gridCol w="24288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проведения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Прямые запреты и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умение правильно обращаться с некоторыми предметами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Уточнить представления детей об опасных для жизни и здоровья предметах, с которыми они встречаются в быту.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400" b="1" i="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Беседы</a:t>
                      </a:r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: «Огонь друг или враг?», «Острые, колючие!», «Запомните детки, таблетки - не конфетки!», «Электроприборы в быту».;</a:t>
                      </a:r>
                    </a:p>
                    <a:p>
                      <a:r>
                        <a:rPr lang="ru-RU" sz="14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sng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400" b="1" i="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/и: </a:t>
                      </a:r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«Давайте познакомимся» «В мире опасных вещей»  «Не шали с огнем».</a:t>
                      </a:r>
                      <a:r>
                        <a:rPr lang="ru-RU" sz="1400" b="1" i="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i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моделирование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ситуации на макете «Пожар в доме»;</a:t>
                      </a:r>
                    </a:p>
                    <a:p>
                      <a:r>
                        <a:rPr lang="ru-RU" sz="1400" b="1" i="0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худ. </a:t>
                      </a:r>
                      <a:r>
                        <a:rPr lang="ru-RU" sz="1400" b="1" i="0" u="sng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лит-ры</a:t>
                      </a:r>
                      <a:r>
                        <a:rPr lang="ru-RU" sz="1400" b="1" i="0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«Кошкин дом» С.Я. Маршак,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«Путаница» К. Чуковский;</a:t>
                      </a:r>
                    </a:p>
                    <a:p>
                      <a:r>
                        <a:rPr lang="ru-RU" sz="14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заучивание стихотворения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«Таблетки – не конфетки»;</a:t>
                      </a:r>
                    </a:p>
                    <a:p>
                      <a:r>
                        <a:rPr lang="ru-RU" sz="14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загадывание загадок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предметах, находящихся на кухне</a:t>
                      </a:r>
                      <a:endParaRPr lang="ru-RU" sz="800" b="1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окно, балкон как источник опасности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Расширить представление детей о том, что нельзя самим открывать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окна и выглядывать из них, выходить на балкон и играть там.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Экстремальные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ситуации в быту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Воспитывать в детях привычку безопасного поведения и научить их видеть моменты неоправданного риска в повседневности.      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44675"/>
            <a:ext cx="381709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t="8526"/>
          <a:stretch>
            <a:fillRect/>
          </a:stretch>
        </p:blipFill>
        <p:spPr bwMode="auto">
          <a:xfrm>
            <a:off x="490086" y="428604"/>
            <a:ext cx="375560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vdvbezheck.ru/pic/news/15393447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85728"/>
            <a:ext cx="3001597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ds05.infourok.ru/uploads/ex/0b4c/00094693-2199c03d/img16.jpg"/>
          <p:cNvPicPr>
            <a:picLocks noChangeAspect="1" noChangeArrowheads="1"/>
          </p:cNvPicPr>
          <p:nvPr/>
        </p:nvPicPr>
        <p:blipFill>
          <a:blip r:embed="rId6" cstate="print"/>
          <a:srcRect l="2961" r="3289" b="14474"/>
          <a:stretch>
            <a:fillRect/>
          </a:stretch>
        </p:blipFill>
        <p:spPr bwMode="auto">
          <a:xfrm>
            <a:off x="6072198" y="4714884"/>
            <a:ext cx="2928958" cy="200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s://imgng.gdeslon.ru/commodities/98323075/pictures/bffa11306869e8006cc93d4e058790a6/big.jpg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286248" y="2071678"/>
            <a:ext cx="1928826" cy="297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674</Words>
  <Application>Microsoft Office PowerPoint</Application>
  <PresentationFormat>Экран (4:3)</PresentationFormat>
  <Paragraphs>109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 Безопасность – это « ... состояние защищенности жизненно важных интересов личности, общества и государства от внутренних и внешних угроз»   Ст. 1 Закона Российской Федерации от 5 марта 1992 г. № 2446—I «О безопасности»</vt:lpstr>
      <vt:lpstr>ЗАДАЧИ:</vt:lpstr>
      <vt:lpstr>Слайд 4</vt:lpstr>
      <vt:lpstr>ФОРМЫ ОБРАЗОВАТЕЛЬНОЙ ДЕЯТЕЛЬНОСТИ:</vt:lpstr>
      <vt:lpstr>Тематический план </vt:lpstr>
      <vt:lpstr>Слайд 7</vt:lpstr>
      <vt:lpstr>2 раздел «Ребенок дома»</vt:lpstr>
      <vt:lpstr>Слайд 9</vt:lpstr>
      <vt:lpstr>3 раздел «Ребенок на улице»</vt:lpstr>
      <vt:lpstr>Слайд 11</vt:lpstr>
      <vt:lpstr>Слайд 12</vt:lpstr>
      <vt:lpstr>ИГРОВОЕ МОДЕЛИРОВАНИЕ</vt:lpstr>
      <vt:lpstr>ДИДАКТИЧЕСКИЕ ИГРЫ</vt:lpstr>
      <vt:lpstr>СЮЖЕТНО-РОЛЕВЫЕ ИГРЫ</vt:lpstr>
      <vt:lpstr>ТЕАТРАЛИЗОВАННАЯ ДЕЯТЕЛЬНОСТЬ</vt:lpstr>
      <vt:lpstr>ХУДОЖЕСТВЕННАЯ ЛИТЕРАТУРА</vt:lpstr>
      <vt:lpstr>ПРОДУКТИВНАЯ ДЕЯТЕЛЬНОСТЬ</vt:lpstr>
      <vt:lpstr>МНЕМОТАБЛИЦЫ И АЛГОРИТМЫ</vt:lpstr>
      <vt:lpstr>ЭКСКУРСИИ </vt:lpstr>
      <vt:lpstr>Слайд 21</vt:lpstr>
      <vt:lpstr>ПРОЕКТ «ОДИН ДОМА»</vt:lpstr>
      <vt:lpstr>ВЫВОДЫ: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ррр</dc:creator>
  <cp:lastModifiedBy>ррр</cp:lastModifiedBy>
  <cp:revision>96</cp:revision>
  <dcterms:created xsi:type="dcterms:W3CDTF">2019-11-02T10:50:33Z</dcterms:created>
  <dcterms:modified xsi:type="dcterms:W3CDTF">2019-11-11T18:23:27Z</dcterms:modified>
</cp:coreProperties>
</file>